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58" y="66"/>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2022/12/16</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2022/12/16</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04664"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dirty="0">
              <a:solidFill>
                <a:schemeClr val="tx1"/>
              </a:solidFill>
              <a:latin typeface="HGSｺﾞｼｯｸE" panose="020B0900000000000000" pitchFamily="50" charset="-128"/>
              <a:ea typeface="HGSｺﾞｼｯｸE" panose="020B0900000000000000" pitchFamily="50" charset="-128"/>
            </a:endParaRPr>
          </a:p>
        </p:txBody>
      </p:sp>
      <p:grpSp>
        <p:nvGrpSpPr>
          <p:cNvPr id="20" name="グループ化 19"/>
          <p:cNvGrpSpPr/>
          <p:nvPr/>
        </p:nvGrpSpPr>
        <p:grpSpPr>
          <a:xfrm>
            <a:off x="615769"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301218" y="3134835"/>
              <a:ext cx="4111979" cy="638897"/>
              <a:chOff x="1248646" y="4044781"/>
              <a:chExt cx="4111979" cy="638897"/>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248646" y="4044781"/>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a:latin typeface="NSimSun" panose="02010609030101010101" pitchFamily="49" charset="-122"/>
                    <a:ea typeface="NSimSun" panose="02010609030101010101" pitchFamily="49" charset="-122"/>
                  </a:rPr>
                  <a:t>☑</a:t>
                </a:r>
                <a:endParaRPr kumimoji="1" lang="en-US" altLang="ja-JP" sz="4400" dirty="0">
                  <a:latin typeface="NSimSun" panose="02010609030101010101" pitchFamily="49" charset="-122"/>
                  <a:ea typeface="NSimSun" panose="02010609030101010101" pitchFamily="49" charset="-122"/>
                </a:endParaRPr>
              </a:p>
            </p:txBody>
          </p:sp>
        </p:grpSp>
      </p:grpSp>
      <p:grpSp>
        <p:nvGrpSpPr>
          <p:cNvPr id="24" name="グループ化 23"/>
          <p:cNvGrpSpPr/>
          <p:nvPr/>
        </p:nvGrpSpPr>
        <p:grpSpPr>
          <a:xfrm>
            <a:off x="40527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92083" y="948572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〇〇</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a:solidFill>
                  <a:schemeClr val="bg1"/>
                </a:solidFill>
                <a:latin typeface="ＭＳ Ｐ明朝" panose="02020600040205080304" pitchFamily="18" charset="-128"/>
                <a:ea typeface="ＭＳ Ｐ明朝" panose="02020600040205080304" pitchFamily="18" charset="-128"/>
              </a:rPr>
              <a:t>(</a:t>
            </a:r>
            <a:r>
              <a:rPr kumimoji="1" lang="ja-JP" altLang="en-US" sz="1200" dirty="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083611" y="3957416"/>
            <a:ext cx="3168000"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特定保健指導の活用をします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083611" y="4300191"/>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要再検査の方に受診勧奨します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83611" y="4920504"/>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「食」</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83611" y="5243346"/>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「運動」</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83611" y="5556860"/>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「禁煙」</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83611" y="5851851"/>
            <a:ext cx="3168000"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の健康」</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640834" y="44476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7" name="正方形/長方形 46"/>
          <p:cNvSpPr/>
          <p:nvPr/>
        </p:nvSpPr>
        <p:spPr>
          <a:xfrm>
            <a:off x="1640834" y="38263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8" name="正方形/長方形 47"/>
          <p:cNvSpPr/>
          <p:nvPr/>
        </p:nvSpPr>
        <p:spPr>
          <a:xfrm>
            <a:off x="1640834" y="47583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49" name="正方形/長方形 48"/>
          <p:cNvSpPr/>
          <p:nvPr/>
        </p:nvSpPr>
        <p:spPr>
          <a:xfrm>
            <a:off x="1640834" y="50689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0" name="正方形/長方形 49"/>
          <p:cNvSpPr/>
          <p:nvPr/>
        </p:nvSpPr>
        <p:spPr>
          <a:xfrm>
            <a:off x="1640834" y="53796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sp>
        <p:nvSpPr>
          <p:cNvPr id="52" name="正方形/長方形 51"/>
          <p:cNvSpPr/>
          <p:nvPr/>
        </p:nvSpPr>
        <p:spPr>
          <a:xfrm>
            <a:off x="1640834"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3748517445"/>
              </p:ext>
            </p:extLst>
          </p:nvPr>
        </p:nvGraphicFramePr>
        <p:xfrm>
          <a:off x="614521" y="6400752"/>
          <a:ext cx="5627711" cy="2437716"/>
        </p:xfrm>
        <a:graphic>
          <a:graphicData uri="http://schemas.openxmlformats.org/drawingml/2006/table">
            <a:tbl>
              <a:tblPr firstRow="1" bandRow="1">
                <a:tableStyleId>{5C22544A-7EE6-4342-B048-85BDC9FD1C3A}</a:tableStyleId>
              </a:tblPr>
              <a:tblGrid>
                <a:gridCol w="1310408">
                  <a:extLst>
                    <a:ext uri="{9D8B030D-6E8A-4147-A177-3AD203B41FA5}">
                      <a16:colId xmlns:a16="http://schemas.microsoft.com/office/drawing/2014/main" xmlns="" val="20000"/>
                    </a:ext>
                  </a:extLst>
                </a:gridCol>
                <a:gridCol w="1517309">
                  <a:extLst>
                    <a:ext uri="{9D8B030D-6E8A-4147-A177-3AD203B41FA5}">
                      <a16:colId xmlns:a16="http://schemas.microsoft.com/office/drawing/2014/main" xmlns="" val="20001"/>
                    </a:ext>
                  </a:extLst>
                </a:gridCol>
                <a:gridCol w="641342">
                  <a:extLst>
                    <a:ext uri="{9D8B030D-6E8A-4147-A177-3AD203B41FA5}">
                      <a16:colId xmlns:a16="http://schemas.microsoft.com/office/drawing/2014/main" xmlns="" val="20002"/>
                    </a:ext>
                  </a:extLst>
                </a:gridCol>
                <a:gridCol w="497548">
                  <a:extLst>
                    <a:ext uri="{9D8B030D-6E8A-4147-A177-3AD203B41FA5}">
                      <a16:colId xmlns:a16="http://schemas.microsoft.com/office/drawing/2014/main" xmlns="" val="3332174848"/>
                    </a:ext>
                  </a:extLst>
                </a:gridCol>
                <a:gridCol w="255956">
                  <a:extLst>
                    <a:ext uri="{9D8B030D-6E8A-4147-A177-3AD203B41FA5}">
                      <a16:colId xmlns:a16="http://schemas.microsoft.com/office/drawing/2014/main" xmlns="" val="4038690375"/>
                    </a:ext>
                  </a:extLst>
                </a:gridCol>
                <a:gridCol w="1405148">
                  <a:extLst>
                    <a:ext uri="{9D8B030D-6E8A-4147-A177-3AD203B41FA5}">
                      <a16:colId xmlns:a16="http://schemas.microsoft.com/office/drawing/2014/main" xmlns="" val="20003"/>
                    </a:ext>
                  </a:extLst>
                </a:gridCol>
              </a:tblGrid>
              <a:tr h="370286">
                <a:tc>
                  <a:txBody>
                    <a:bodyPr/>
                    <a:lstStyle/>
                    <a:p>
                      <a:pPr algn="ctr"/>
                      <a:r>
                        <a:rPr kumimoji="1" lang="ja-JP" altLang="en-US" sz="1200" b="0" dirty="0">
                          <a:solidFill>
                            <a:schemeClr val="tx1"/>
                          </a:solidFill>
                          <a:latin typeface="HGSｺﾞｼｯｸM" panose="020B0600000000000000" pitchFamily="50" charset="-128"/>
                          <a:ea typeface="HGSｺﾞｼｯｸM" panose="020B0600000000000000" pitchFamily="50" charset="-128"/>
                        </a:rPr>
                        <a:t>健康企業宣言日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200" b="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令和　　年</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月</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0000"/>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事業所記号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0001"/>
                  </a:ext>
                </a:extLst>
              </a:tr>
              <a:tr h="216000">
                <a:tc>
                  <a:txBody>
                    <a:bodyPr/>
                    <a:lstStyle/>
                    <a:p>
                      <a:pPr algn="ctr"/>
                      <a:r>
                        <a:rPr kumimoji="1" lang="ja-JP" altLang="en-US" sz="1000" dirty="0">
                          <a:latin typeface="HGSｺﾞｼｯｸM" panose="020B0600000000000000" pitchFamily="50" charset="-128"/>
                          <a:ea typeface="HGSｺﾞｼｯｸM" panose="020B0600000000000000" pitchFamily="50" charset="-128"/>
                        </a:rPr>
                        <a:t>フリガナ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0002"/>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10003"/>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ご担当者様</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お名前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HGSｺﾞｼｯｸM" panose="020B0600000000000000" pitchFamily="50" charset="-128"/>
                          <a:ea typeface="HGSｺﾞｼｯｸM" panose="020B0600000000000000" pitchFamily="50" charset="-128"/>
                        </a:rPr>
                        <a:t>　　　　　　　　　　　　　　　　　　　　　　　　</a:t>
                      </a:r>
                    </a:p>
                    <a:p>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電話</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HGSｺﾞｼｯｸM" panose="020B0600000000000000" pitchFamily="50" charset="-128"/>
                        <a:ea typeface="HGSｺﾞｼｯｸM" panose="020B0600000000000000" pitchFamily="50" charset="-128"/>
                      </a:endParaRP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HGSｺﾞｼｯｸM" panose="020B0600000000000000" pitchFamily="50" charset="-128"/>
                        <a:ea typeface="HGSｺﾞｼｯｸM" panose="020B0600000000000000" pitchFamily="50" charset="-128"/>
                        <a:cs typeface="+mn-cs"/>
                      </a:endParaRPr>
                    </a:p>
                  </a:txBody>
                  <a:tcPr marL="36000" marR="36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endParaRPr kumimoji="1" lang="en-US" altLang="ja-JP" sz="1200" dirty="0">
                        <a:latin typeface="HGSｺﾞｼｯｸM" panose="020B0600000000000000" pitchFamily="50" charset="-128"/>
                        <a:ea typeface="HGSｺﾞｼｯｸM" panose="020B0600000000000000" pitchFamily="50" charset="-128"/>
                      </a:endParaRPr>
                    </a:p>
                    <a:p>
                      <a:r>
                        <a:rPr kumimoji="1" lang="ja-JP" altLang="en-US" sz="1200" dirty="0">
                          <a:latin typeface="HGSｺﾞｼｯｸM" panose="020B0600000000000000" pitchFamily="50" charset="-128"/>
                          <a:ea typeface="HGSｺﾞｼｯｸM" panose="020B0600000000000000" pitchFamily="50" charset="-128"/>
                        </a:rPr>
                        <a:t>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5"/>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健康保険組合</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担当者名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HGSｺﾞｼｯｸM" panose="020B0600000000000000" pitchFamily="50" charset="-128"/>
                          <a:ea typeface="HGSｺﾞｼｯｸM" panose="020B0600000000000000" pitchFamily="50" charset="-128"/>
                        </a:rPr>
                        <a:t>電話</a:t>
                      </a:r>
                    </a:p>
                    <a:p>
                      <a:pPr algn="ct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200"/>
                    </a:p>
                  </a:txBody>
                  <a:tcPr marL="36000" marR="36000" marT="0" marB="0" anchor="ctr"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a:solidFill>
                  <a:schemeClr val="tx1"/>
                </a:solidFill>
                <a:latin typeface="HGSｺﾞｼｯｸM" panose="020B0600000000000000" pitchFamily="50" charset="-128"/>
                <a:ea typeface="HGSｺﾞｼｯｸM" panose="020B0600000000000000" pitchFamily="50" charset="-128"/>
              </a:rPr>
              <a:t>®</a:t>
            </a:r>
            <a:r>
              <a:rPr kumimoji="1" lang="ja-JP" altLang="en-US" sz="800" dirty="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a:solidFill>
                  <a:schemeClr val="tx1"/>
                </a:solidFill>
                <a:latin typeface="HGSｺﾞｼｯｸM" panose="020B0600000000000000" pitchFamily="50" charset="-128"/>
                <a:ea typeface="HGSｺﾞｼｯｸM" panose="020B0600000000000000" pitchFamily="50" charset="-128"/>
              </a:rPr>
              <a:t>登録商標です。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2952610316"/>
              </p:ext>
            </p:extLst>
          </p:nvPr>
        </p:nvGraphicFramePr>
        <p:xfrm>
          <a:off x="629873" y="8942118"/>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xmlns="" val="20000"/>
                    </a:ext>
                  </a:extLst>
                </a:gridCol>
                <a:gridCol w="2671104">
                  <a:extLst>
                    <a:ext uri="{9D8B030D-6E8A-4147-A177-3AD203B41FA5}">
                      <a16:colId xmlns:a16="http://schemas.microsoft.com/office/drawing/2014/main" xmlns="" val="20001"/>
                    </a:ext>
                  </a:extLst>
                </a:gridCol>
              </a:tblGrid>
              <a:tr h="151320">
                <a:tc>
                  <a:txBody>
                    <a:bodyPr/>
                    <a:lstStyle/>
                    <a:p>
                      <a:r>
                        <a:rPr kumimoji="1" lang="ja-JP" altLang="en-US" sz="1200" b="0"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xmlns=""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xmlns="" val="10002"/>
                  </a:ext>
                </a:extLst>
              </a:tr>
            </a:tbl>
          </a:graphicData>
        </a:graphic>
      </p:graphicFrame>
      <p:sp>
        <p:nvSpPr>
          <p:cNvPr id="3" name="正方形/長方形 2">
            <a:extLst>
              <a:ext uri="{FF2B5EF4-FFF2-40B4-BE49-F238E27FC236}">
                <a16:creationId xmlns:a16="http://schemas.microsoft.com/office/drawing/2014/main" xmlns="" id="{723C1B04-F05C-FDB5-9B57-20A011CE77A8}"/>
              </a:ext>
            </a:extLst>
          </p:cNvPr>
          <p:cNvSpPr/>
          <p:nvPr/>
        </p:nvSpPr>
        <p:spPr>
          <a:xfrm>
            <a:off x="2083611" y="4614269"/>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 健康づくり環境を整えます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xmlns="" id="{1342E58E-8F99-8265-CFD0-355E22B81EA9}"/>
              </a:ext>
            </a:extLst>
          </p:cNvPr>
          <p:cNvSpPr/>
          <p:nvPr/>
        </p:nvSpPr>
        <p:spPr>
          <a:xfrm>
            <a:off x="1640834" y="41370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a:latin typeface="NSimSun" panose="02010609030101010101" pitchFamily="49" charset="-122"/>
                <a:ea typeface="NSimSun" panose="02010609030101010101" pitchFamily="49" charset="-122"/>
              </a:rPr>
              <a:t>☑</a:t>
            </a:r>
            <a:endParaRPr kumimoji="1" lang="en-US" altLang="ja-JP" sz="2400" dirty="0">
              <a:latin typeface="NSimSun" panose="02010609030101010101" pitchFamily="49" charset="-122"/>
              <a:ea typeface="NSimSun" panose="02010609030101010101" pitchFamily="49" charset="-122"/>
            </a:endParaRPr>
          </a:p>
        </p:txBody>
      </p:sp>
      <p:grpSp>
        <p:nvGrpSpPr>
          <p:cNvPr id="6" name="グループ化 5"/>
          <p:cNvGrpSpPr/>
          <p:nvPr/>
        </p:nvGrpSpPr>
        <p:grpSpPr>
          <a:xfrm>
            <a:off x="404664" y="174952"/>
            <a:ext cx="2880000" cy="1113259"/>
            <a:chOff x="1162235" y="491370"/>
            <a:chExt cx="4779988" cy="1113259"/>
          </a:xfrm>
        </p:grpSpPr>
        <p:sp>
          <p:nvSpPr>
            <p:cNvPr id="8" name="正方形/長方形 7"/>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000" dirty="0">
                  <a:latin typeface="HGSｺﾞｼｯｸE" panose="020B0900000000000000" pitchFamily="50" charset="-128"/>
                  <a:ea typeface="HGSｺﾞｼｯｸE" panose="020B0900000000000000" pitchFamily="50" charset="-128"/>
                </a:rPr>
                <a:t>03-12345678</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5" name="二等辺三角形 4"/>
            <p:cNvSpPr/>
            <p:nvPr/>
          </p:nvSpPr>
          <p:spPr>
            <a:xfrm>
              <a:off x="2964450" y="491370"/>
              <a:ext cx="1072228"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tx1"/>
                  </a:solidFill>
                  <a:latin typeface="HGSｺﾞｼｯｸE" panose="020B0900000000000000" pitchFamily="50" charset="-128"/>
                  <a:ea typeface="HGSｺﾞｼｯｸE" panose="020B0900000000000000" pitchFamily="50" charset="-128"/>
                </a:rPr>
                <a:t>FAX</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a:t>
              </a:r>
              <a:r>
                <a:rPr lang="ja-JP" altLang="en-US" sz="1200" dirty="0">
                  <a:solidFill>
                    <a:schemeClr val="tx1"/>
                  </a:solidFill>
                  <a:latin typeface="HGSｺﾞｼｯｸE" panose="020B0900000000000000" pitchFamily="50" charset="-128"/>
                  <a:ea typeface="HGSｺﾞｼｯｸE" panose="020B0900000000000000" pitchFamily="50" charset="-128"/>
                </a:rPr>
                <a:t>〇〇</a:t>
              </a:r>
              <a:r>
                <a:rPr kumimoji="1" lang="ja-JP" altLang="en-US" sz="1200" dirty="0">
                  <a:solidFill>
                    <a:schemeClr val="tx1"/>
                  </a:solidFill>
                  <a:latin typeface="HGSｺﾞｼｯｸE" panose="020B0900000000000000" pitchFamily="50" charset="-128"/>
                  <a:ea typeface="HGSｺﾞｼｯｸE" panose="020B0900000000000000" pitchFamily="50" charset="-128"/>
                </a:rPr>
                <a:t>健康保険組合　宛</a:t>
              </a:r>
            </a:p>
          </p:txBody>
        </p:sp>
        <p:sp>
          <p:nvSpPr>
            <p:cNvPr id="1042" name="正方形/長方形 1041"/>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grpSp>
      <p:grpSp>
        <p:nvGrpSpPr>
          <p:cNvPr id="17" name="グループ化 16">
            <a:extLst>
              <a:ext uri="{FF2B5EF4-FFF2-40B4-BE49-F238E27FC236}">
                <a16:creationId xmlns:a16="http://schemas.microsoft.com/office/drawing/2014/main" xmlns="" id="{B52D58AE-94C2-9E10-03CF-75277D257804}"/>
              </a:ext>
            </a:extLst>
          </p:cNvPr>
          <p:cNvGrpSpPr/>
          <p:nvPr/>
        </p:nvGrpSpPr>
        <p:grpSpPr>
          <a:xfrm>
            <a:off x="3572730" y="463101"/>
            <a:ext cx="2880000" cy="825110"/>
            <a:chOff x="1162235" y="779519"/>
            <a:chExt cx="4779988" cy="825110"/>
          </a:xfrm>
        </p:grpSpPr>
        <p:sp>
          <p:nvSpPr>
            <p:cNvPr id="19" name="正方形/長方形 18">
              <a:extLst>
                <a:ext uri="{FF2B5EF4-FFF2-40B4-BE49-F238E27FC236}">
                  <a16:creationId xmlns:a16="http://schemas.microsoft.com/office/drawing/2014/main" xmlns="" id="{99229440-C42F-072A-EC36-FC819F6069C2}"/>
                </a:ext>
              </a:extLst>
            </p:cNvPr>
            <p:cNvSpPr/>
            <p:nvPr/>
          </p:nvSpPr>
          <p:spPr>
            <a:xfrm>
              <a:off x="1162235" y="1039639"/>
              <a:ext cx="4779988"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2000">
                  <a:latin typeface="HGSｺﾞｼｯｸE" panose="020B0900000000000000" pitchFamily="50" charset="-128"/>
                  <a:ea typeface="HGSｺﾞｼｯｸE" panose="020B0900000000000000" pitchFamily="50" charset="-128"/>
                </a:rPr>
                <a:t>kenpo@</a:t>
              </a:r>
              <a:r>
                <a:rPr lang="ja-JP" altLang="en-US" sz="2000">
                  <a:latin typeface="HGSｺﾞｼｯｸE" panose="020B0900000000000000" pitchFamily="50" charset="-128"/>
                  <a:ea typeface="HGSｺﾞｼｯｸE" panose="020B0900000000000000" pitchFamily="50" charset="-128"/>
                </a:rPr>
                <a:t>○○</a:t>
              </a:r>
              <a:r>
                <a:rPr lang="en-US" altLang="ja-JP" sz="2000">
                  <a:latin typeface="HGSｺﾞｼｯｸE" panose="020B0900000000000000" pitchFamily="50" charset="-128"/>
                  <a:ea typeface="HGSｺﾞｼｯｸE" panose="020B0900000000000000" pitchFamily="50" charset="-128"/>
                </a:rPr>
                <a:t>.jp</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21" name="正方形/長方形 20">
              <a:extLst>
                <a:ext uri="{FF2B5EF4-FFF2-40B4-BE49-F238E27FC236}">
                  <a16:creationId xmlns:a16="http://schemas.microsoft.com/office/drawing/2014/main" xmlns="" id="{4D62B877-62A8-C004-C646-A0FC352E1815}"/>
                </a:ext>
              </a:extLst>
            </p:cNvPr>
            <p:cNvSpPr/>
            <p:nvPr/>
          </p:nvSpPr>
          <p:spPr>
            <a:xfrm>
              <a:off x="1162235" y="779519"/>
              <a:ext cx="4779988"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a:solidFill>
                    <a:schemeClr val="tx1"/>
                  </a:solidFill>
                  <a:latin typeface="HGSｺﾞｼｯｸE" panose="020B0900000000000000" pitchFamily="50" charset="-128"/>
                  <a:ea typeface="HGSｺﾞｼｯｸE" panose="020B0900000000000000" pitchFamily="50" charset="-128"/>
                </a:rPr>
                <a:t>MAIL</a:t>
              </a:r>
              <a:r>
                <a:rPr kumimoji="1" lang="ja-JP" altLang="en-US" sz="1200">
                  <a:solidFill>
                    <a:schemeClr val="tx1"/>
                  </a:solidFill>
                  <a:latin typeface="HGSｺﾞｼｯｸE" panose="020B0900000000000000" pitchFamily="50" charset="-128"/>
                  <a:ea typeface="HGSｺﾞｼｯｸE" panose="020B0900000000000000" pitchFamily="50" charset="-128"/>
                </a:rPr>
                <a:t>送信先</a:t>
              </a:r>
              <a:r>
                <a:rPr kumimoji="1" lang="ja-JP" altLang="en-US" sz="1200" dirty="0">
                  <a:solidFill>
                    <a:schemeClr val="tx1"/>
                  </a:solidFill>
                  <a:latin typeface="HGSｺﾞｼｯｸE" panose="020B0900000000000000" pitchFamily="50" charset="-128"/>
                  <a:ea typeface="HGSｺﾞｼｯｸE" panose="020B0900000000000000" pitchFamily="50" charset="-128"/>
                </a:rPr>
                <a:t>：</a:t>
              </a:r>
              <a:r>
                <a:rPr lang="ja-JP" altLang="en-US" sz="1200" dirty="0">
                  <a:solidFill>
                    <a:schemeClr val="tx1"/>
                  </a:solidFill>
                  <a:latin typeface="HGSｺﾞｼｯｸE" panose="020B0900000000000000" pitchFamily="50" charset="-128"/>
                  <a:ea typeface="HGSｺﾞｼｯｸE" panose="020B0900000000000000" pitchFamily="50" charset="-128"/>
                </a:rPr>
                <a:t>〇〇</a:t>
              </a:r>
              <a:r>
                <a:rPr kumimoji="1" lang="ja-JP" altLang="en-US" sz="1200" dirty="0">
                  <a:solidFill>
                    <a:schemeClr val="tx1"/>
                  </a:solidFill>
                  <a:latin typeface="HGSｺﾞｼｯｸE" panose="020B0900000000000000" pitchFamily="50" charset="-128"/>
                  <a:ea typeface="HGSｺﾞｼｯｸE" panose="020B0900000000000000" pitchFamily="50" charset="-128"/>
                </a:rPr>
                <a:t>健康保険組合　宛</a:t>
              </a:r>
            </a:p>
          </p:txBody>
        </p:sp>
        <p:sp>
          <p:nvSpPr>
            <p:cNvPr id="23" name="正方形/長方形 22">
              <a:extLst>
                <a:ext uri="{FF2B5EF4-FFF2-40B4-BE49-F238E27FC236}">
                  <a16:creationId xmlns:a16="http://schemas.microsoft.com/office/drawing/2014/main" xmlns="" id="{FE92DA53-6112-CFB4-E52A-A2344B0E18C8}"/>
                </a:ext>
              </a:extLst>
            </p:cNvPr>
            <p:cNvSpPr/>
            <p:nvPr/>
          </p:nvSpPr>
          <p:spPr>
            <a:xfrm>
              <a:off x="1162235" y="1388605"/>
              <a:ext cx="4779988" cy="216024"/>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200" b="1">
                  <a:solidFill>
                    <a:schemeClr val="tx1"/>
                  </a:solidFill>
                  <a:latin typeface="HGSｺﾞｼｯｸM" panose="020B0600000000000000" pitchFamily="50" charset="-128"/>
                  <a:ea typeface="HGSｺﾞｼｯｸM" panose="020B0600000000000000" pitchFamily="50" charset="-128"/>
                </a:rPr>
                <a:t>宛先誤り</a:t>
              </a:r>
              <a:r>
                <a:rPr kumimoji="1" lang="ja-JP" altLang="en-US" sz="1200" b="1">
                  <a:solidFill>
                    <a:schemeClr val="tx1"/>
                  </a:solidFill>
                  <a:latin typeface="HGSｺﾞｼｯｸM" panose="020B0600000000000000" pitchFamily="50" charset="-128"/>
                  <a:ea typeface="HGSｺﾞｼｯｸM" panose="020B0600000000000000" pitchFamily="50" charset="-128"/>
                </a:rPr>
                <a:t>にご注意ください</a:t>
              </a:r>
              <a:endParaRPr kumimoji="1" lang="en-US" altLang="ja-JP" sz="1200" b="1">
                <a:solidFill>
                  <a:schemeClr val="tx1"/>
                </a:solidFill>
                <a:latin typeface="HGSｺﾞｼｯｸM" panose="020B0600000000000000" pitchFamily="50" charset="-128"/>
                <a:ea typeface="HGSｺﾞｼｯｸM" panose="020B0600000000000000" pitchFamily="50" charset="-128"/>
              </a:endParaRPr>
            </a:p>
          </p:txBody>
        </p:sp>
      </p:gr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〇〇</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a:t>
            </a:r>
            <a:r>
              <a:rPr lang="ja-JP" altLang="en-US" sz="1100">
                <a:solidFill>
                  <a:schemeClr val="tx1"/>
                </a:solidFill>
                <a:latin typeface="+mn-ea"/>
              </a:rPr>
              <a:t>東京支部</a:t>
            </a:r>
            <a:endParaRPr lang="en-US" altLang="ja-JP" sz="1100">
              <a:solidFill>
                <a:schemeClr val="tx1"/>
              </a:solidFill>
              <a:latin typeface="+mn-ea"/>
            </a:endParaRPr>
          </a:p>
          <a:p>
            <a:r>
              <a:rPr lang="en-US" altLang="ja-JP" sz="1100">
                <a:solidFill>
                  <a:schemeClr val="tx1"/>
                </a:solidFill>
                <a:latin typeface="+mn-ea"/>
              </a:rPr>
              <a:t>	</a:t>
            </a:r>
            <a:r>
              <a:rPr lang="ja-JP" altLang="en-US" sz="1100">
                <a:solidFill>
                  <a:schemeClr val="tx1"/>
                </a:solidFill>
                <a:latin typeface="+mn-ea"/>
              </a:rPr>
              <a:t>国民健康保険組合東京協議会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4463</TotalTime>
  <Words>366</Words>
  <Application>Microsoft Office PowerPoint</Application>
  <PresentationFormat>A4 210 x 297 mm</PresentationFormat>
  <Paragraphs>83</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knt</cp:lastModifiedBy>
  <cp:revision>255</cp:revision>
  <cp:lastPrinted>2022-09-27T04:32:50Z</cp:lastPrinted>
  <dcterms:created xsi:type="dcterms:W3CDTF">2015-09-07T23:26:23Z</dcterms:created>
  <dcterms:modified xsi:type="dcterms:W3CDTF">2022-12-16T00:21:22Z</dcterms:modified>
</cp:coreProperties>
</file>